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2018/7/19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fememo.com.tw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755576" y="332656"/>
            <a:ext cx="7297596" cy="24482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6600" dirty="0" smtClean="0">
                <a:latin typeface="標楷體"/>
                <a:ea typeface="標楷體"/>
              </a:rPr>
              <a:t>《</a:t>
            </a:r>
            <a:r>
              <a:rPr lang="zh-TW" altLang="en-US" sz="6600" dirty="0" smtClean="0">
                <a:latin typeface="標楷體" pitchFamily="65" charset="-120"/>
                <a:ea typeface="標楷體" pitchFamily="65" charset="-120"/>
              </a:rPr>
              <a:t>電話拜票</a:t>
            </a:r>
            <a:r>
              <a:rPr lang="en-US" altLang="zh-TW" sz="6600" dirty="0" smtClean="0">
                <a:latin typeface="新細明體"/>
                <a:ea typeface="新細明體"/>
              </a:rPr>
              <a:t>》</a:t>
            </a:r>
            <a:endParaRPr lang="en-US" altLang="zh-TW" sz="66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選戰勝負關鍵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467544" y="3645024"/>
            <a:ext cx="5328592" cy="259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不能寄望空氣票</a:t>
            </a:r>
            <a:endParaRPr lang="en-US" altLang="zh-TW" sz="54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選舉不打迷糊仗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90" y="2635275"/>
            <a:ext cx="2914426" cy="421300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494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445661" y="1700808"/>
            <a:ext cx="8280920" cy="50405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TW" sz="2400" dirty="0" smtClean="0"/>
          </a:p>
          <a:p>
            <a:endParaRPr lang="en-US" altLang="zh-TW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TW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 smtClean="0"/>
              <a:t>1</a:t>
            </a:r>
            <a:r>
              <a:rPr lang="zh-TW" altLang="en-US" sz="2400" dirty="0" smtClean="0"/>
              <a:t>  </a:t>
            </a:r>
            <a:r>
              <a:rPr lang="en-US" altLang="zh-TW" sz="2400" dirty="0" smtClean="0"/>
              <a:t>&lt;</a:t>
            </a:r>
            <a:r>
              <a:rPr lang="zh-TW" altLang="en-US" sz="2400" dirty="0" smtClean="0"/>
              <a:t>選戰贏家</a:t>
            </a:r>
            <a:r>
              <a:rPr lang="en-US" altLang="zh-TW" sz="2400" dirty="0" smtClean="0"/>
              <a:t>&gt;</a:t>
            </a:r>
            <a:r>
              <a:rPr lang="zh-TW" altLang="en-US" sz="2400" dirty="0" smtClean="0"/>
              <a:t> 數十種複合條件篩選資料庫 </a:t>
            </a:r>
            <a:r>
              <a:rPr lang="en-US" altLang="zh-TW" sz="2000" dirty="0" smtClean="0"/>
              <a:t>(</a:t>
            </a:r>
            <a:r>
              <a:rPr lang="zh-TW" altLang="en-US" sz="2000" dirty="0" smtClean="0"/>
              <a:t>經營許久名單</a:t>
            </a:r>
            <a:r>
              <a:rPr lang="en-US" altLang="zh-TW" sz="2000" dirty="0" smtClean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 smtClean="0"/>
              <a:t>2</a:t>
            </a:r>
            <a:r>
              <a:rPr lang="zh-TW" altLang="en-US" sz="2400" dirty="0" smtClean="0"/>
              <a:t> 電信業者選區掃號過濾而得有效名單 </a:t>
            </a:r>
            <a:r>
              <a:rPr lang="en-US" altLang="zh-TW" sz="2000" dirty="0" smtClean="0"/>
              <a:t>(</a:t>
            </a:r>
            <a:r>
              <a:rPr lang="zh-TW" altLang="en-US" sz="2000" dirty="0" smtClean="0"/>
              <a:t>潛在支持者與中立者</a:t>
            </a:r>
            <a:r>
              <a:rPr lang="en-US" altLang="zh-TW" sz="2000" dirty="0" smtClean="0"/>
              <a:t>)</a:t>
            </a:r>
            <a:r>
              <a:rPr lang="zh-TW" altLang="en-US" sz="2000" dirty="0" smtClean="0"/>
              <a:t> </a:t>
            </a:r>
            <a:endParaRPr lang="en-US" altLang="zh-TW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/>
              <a:t>3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針對選戰而得</a:t>
            </a:r>
            <a:r>
              <a:rPr lang="en-US" altLang="zh-TW" sz="2400" dirty="0" smtClean="0"/>
              <a:t>Excel </a:t>
            </a:r>
            <a:r>
              <a:rPr lang="zh-TW" altLang="en-US" sz="2400" dirty="0" smtClean="0"/>
              <a:t>名單  </a:t>
            </a:r>
            <a:r>
              <a:rPr lang="en-US" altLang="zh-TW" sz="2000" dirty="0" smtClean="0"/>
              <a:t>(</a:t>
            </a:r>
            <a:r>
              <a:rPr lang="zh-TW" altLang="en-US" sz="2000" dirty="0" smtClean="0"/>
              <a:t>臨時名單</a:t>
            </a:r>
            <a:r>
              <a:rPr lang="en-US" altLang="zh-TW" sz="2000" dirty="0" smtClean="0"/>
              <a:t>)</a:t>
            </a:r>
            <a:endParaRPr lang="en-US" altLang="zh-TW" sz="2000" dirty="0" smtClean="0">
              <a:latin typeface="新細明體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>
                <a:latin typeface="新細明體"/>
              </a:rPr>
              <a:t>4</a:t>
            </a:r>
            <a:r>
              <a:rPr lang="en-US" altLang="zh-TW" sz="2400" dirty="0" smtClean="0">
                <a:latin typeface="新細明體"/>
              </a:rPr>
              <a:t> </a:t>
            </a:r>
            <a:r>
              <a:rPr lang="zh-TW" altLang="en-US" sz="2400" dirty="0" smtClean="0"/>
              <a:t>避免短時間內重複打電話擾民引起反效果</a:t>
            </a:r>
            <a:endParaRPr lang="en-US" altLang="zh-TW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/>
              <a:t>5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電訪時，可</a:t>
            </a:r>
            <a:r>
              <a:rPr lang="zh-TW" altLang="en-US" sz="2400" dirty="0"/>
              <a:t>同</a:t>
            </a:r>
            <a:r>
              <a:rPr lang="zh-TW" altLang="en-US" sz="2400" dirty="0" smtClean="0"/>
              <a:t>時</a:t>
            </a:r>
            <a:r>
              <a:rPr lang="zh-TW" altLang="en-US" sz="2400" dirty="0" smtClean="0">
                <a:latin typeface="新細明體"/>
                <a:ea typeface="新細明體"/>
              </a:rPr>
              <a:t>「屬性分類」</a:t>
            </a:r>
            <a:r>
              <a:rPr lang="en-US" altLang="zh-TW" sz="2400" dirty="0" smtClean="0">
                <a:latin typeface="新細明體"/>
                <a:ea typeface="新細明體"/>
              </a:rPr>
              <a:t>~</a:t>
            </a:r>
            <a:r>
              <a:rPr lang="zh-TW" altLang="en-US" sz="2400" dirty="0" smtClean="0">
                <a:latin typeface="新細明體"/>
                <a:ea typeface="新細明體"/>
              </a:rPr>
              <a:t> </a:t>
            </a:r>
            <a:r>
              <a:rPr lang="en-US" altLang="zh-TW" sz="2400" dirty="0" smtClean="0">
                <a:latin typeface="新細明體"/>
                <a:ea typeface="新細明體"/>
              </a:rPr>
              <a:t>(</a:t>
            </a:r>
            <a:r>
              <a:rPr lang="zh-TW" altLang="en-US" sz="2400" dirty="0" smtClean="0">
                <a:latin typeface="新細明體"/>
              </a:rPr>
              <a:t>支持者</a:t>
            </a:r>
            <a:r>
              <a:rPr lang="zh-TW" altLang="en-US" sz="2400" dirty="0">
                <a:latin typeface="新細明體"/>
              </a:rPr>
              <a:t>、反對者</a:t>
            </a:r>
            <a:r>
              <a:rPr lang="zh-TW" altLang="en-US" sz="2400" dirty="0" smtClean="0">
                <a:latin typeface="新細明體"/>
              </a:rPr>
              <a:t>、中立、</a:t>
            </a:r>
            <a:endParaRPr lang="en-US" altLang="zh-TW" sz="2400" dirty="0" smtClean="0">
              <a:latin typeface="新細明體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>
                <a:latin typeface="新細明體"/>
              </a:rPr>
              <a:t> </a:t>
            </a:r>
            <a:r>
              <a:rPr lang="zh-TW" altLang="en-US" sz="2400" dirty="0" smtClean="0">
                <a:latin typeface="新細明體"/>
              </a:rPr>
              <a:t>  偏</a:t>
            </a:r>
            <a:r>
              <a:rPr lang="zh-TW" altLang="en-US" sz="2400" dirty="0">
                <a:latin typeface="新細明體"/>
              </a:rPr>
              <a:t>綠</a:t>
            </a:r>
            <a:r>
              <a:rPr lang="zh-TW" altLang="en-US" sz="2400" dirty="0" smtClean="0">
                <a:latin typeface="新細明體"/>
              </a:rPr>
              <a:t>、偏藍</a:t>
            </a:r>
            <a:r>
              <a:rPr lang="en-US" altLang="zh-TW" sz="2400" dirty="0" smtClean="0">
                <a:latin typeface="新細明體"/>
              </a:rPr>
              <a:t>)</a:t>
            </a:r>
            <a:r>
              <a:rPr lang="zh-TW" altLang="en-US" sz="2400" dirty="0" smtClean="0">
                <a:latin typeface="新細明體"/>
              </a:rPr>
              <a:t> </a:t>
            </a:r>
            <a:r>
              <a:rPr lang="zh-TW" altLang="en-US" sz="2400" dirty="0" smtClean="0">
                <a:latin typeface="新細明體"/>
                <a:ea typeface="新細明體"/>
              </a:rPr>
              <a:t>等分類註記及數量統計，即時回寫資料庫，</a:t>
            </a:r>
            <a:endParaRPr lang="en-US" altLang="zh-TW" sz="2400" dirty="0" smtClean="0">
              <a:latin typeface="新細明體"/>
              <a:ea typeface="新細明體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>
                <a:latin typeface="新細明體"/>
                <a:ea typeface="新細明體"/>
              </a:rPr>
              <a:t> </a:t>
            </a:r>
            <a:r>
              <a:rPr lang="zh-TW" altLang="en-US" sz="2400" dirty="0" smtClean="0">
                <a:latin typeface="新細明體"/>
                <a:ea typeface="新細明體"/>
              </a:rPr>
              <a:t>  可依選舉節奏需求做</a:t>
            </a:r>
            <a:r>
              <a:rPr lang="zh-TW" altLang="en-US" sz="2400" dirty="0" smtClean="0">
                <a:latin typeface="新細明體"/>
              </a:rPr>
              <a:t>後續</a:t>
            </a:r>
            <a:r>
              <a:rPr lang="zh-TW" altLang="en-US" sz="2400" dirty="0" smtClean="0">
                <a:latin typeface="新細明體"/>
                <a:ea typeface="新細明體"/>
              </a:rPr>
              <a:t>補強動員</a:t>
            </a:r>
            <a:endParaRPr lang="en-US" altLang="zh-TW" sz="2400" dirty="0" smtClean="0">
              <a:latin typeface="新細明體"/>
              <a:ea typeface="新細明體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>
                <a:latin typeface="新細明體"/>
                <a:ea typeface="新細明體"/>
              </a:rPr>
              <a:t>6</a:t>
            </a:r>
            <a:r>
              <a:rPr lang="en-US" altLang="zh-TW" sz="2400" dirty="0" smtClean="0">
                <a:latin typeface="新細明體"/>
                <a:ea typeface="新細明體"/>
              </a:rPr>
              <a:t> </a:t>
            </a:r>
            <a:r>
              <a:rPr lang="zh-TW" altLang="en-US" sz="2400" dirty="0" smtClean="0">
                <a:latin typeface="新細明體"/>
                <a:ea typeface="新細明體"/>
              </a:rPr>
              <a:t>電訪結果分類註記可整合手機</a:t>
            </a:r>
            <a:r>
              <a:rPr lang="en-US" altLang="zh-TW" sz="2400" dirty="0" smtClean="0">
                <a:latin typeface="新細明體"/>
                <a:ea typeface="新細明體"/>
              </a:rPr>
              <a:t>APP</a:t>
            </a:r>
            <a:r>
              <a:rPr lang="zh-TW" altLang="en-US" sz="2400" dirty="0" smtClean="0">
                <a:latin typeface="新細明體"/>
                <a:ea typeface="新細明體"/>
              </a:rPr>
              <a:t>運用</a:t>
            </a:r>
            <a:r>
              <a:rPr lang="en-US" altLang="zh-TW" sz="2400" dirty="0" smtClean="0">
                <a:latin typeface="新細明體"/>
                <a:ea typeface="新細明體"/>
              </a:rPr>
              <a:t> (</a:t>
            </a:r>
            <a:r>
              <a:rPr lang="zh-TW" altLang="en-US" sz="2400" dirty="0" smtClean="0">
                <a:latin typeface="新細明體"/>
                <a:ea typeface="新細明體"/>
              </a:rPr>
              <a:t>帶著跑選區</a:t>
            </a:r>
            <a:r>
              <a:rPr lang="en-US" altLang="zh-TW" sz="2400" dirty="0" smtClean="0">
                <a:latin typeface="新細明體"/>
                <a:ea typeface="新細明體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2400" dirty="0" smtClean="0">
                <a:latin typeface="新細明體"/>
                <a:ea typeface="新細明體"/>
              </a:rPr>
              <a:t>7 </a:t>
            </a:r>
            <a:r>
              <a:rPr lang="zh-TW" altLang="en-US" sz="2400" dirty="0" smtClean="0">
                <a:latin typeface="新細明體"/>
                <a:ea typeface="新細明體"/>
              </a:rPr>
              <a:t>可搭配</a:t>
            </a:r>
            <a:r>
              <a:rPr lang="zh-TW" altLang="en-US" sz="2400" dirty="0" smtClean="0">
                <a:latin typeface="新細明體"/>
              </a:rPr>
              <a:t>網路</a:t>
            </a:r>
            <a:r>
              <a:rPr lang="zh-TW" altLang="en-US" sz="2400" dirty="0" smtClean="0">
                <a:latin typeface="新細明體"/>
                <a:ea typeface="新細明體"/>
              </a:rPr>
              <a:t>電話</a:t>
            </a:r>
            <a:r>
              <a:rPr lang="zh-TW" altLang="en-US" sz="2400" dirty="0">
                <a:latin typeface="新細明體"/>
              </a:rPr>
              <a:t>節費</a:t>
            </a:r>
            <a:r>
              <a:rPr lang="zh-TW" altLang="en-US" sz="2400" dirty="0" smtClean="0">
                <a:latin typeface="新細明體"/>
                <a:ea typeface="新細明體"/>
              </a:rPr>
              <a:t>機制，節省大量費用</a:t>
            </a:r>
            <a:endParaRPr lang="en-US" altLang="zh-TW" sz="2400" dirty="0" smtClean="0">
              <a:latin typeface="新細明體"/>
              <a:ea typeface="新細明體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TW" sz="2400" dirty="0" smtClean="0">
              <a:latin typeface="新細明體"/>
              <a:ea typeface="新細明體"/>
            </a:endParaRPr>
          </a:p>
          <a:p>
            <a:endParaRPr lang="en-US" altLang="zh-TW" sz="2400" dirty="0" smtClean="0">
              <a:latin typeface="新細明體"/>
              <a:ea typeface="新細明體"/>
            </a:endParaRPr>
          </a:p>
          <a:p>
            <a:endParaRPr lang="zh-TW" altLang="en-US" sz="2400" dirty="0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061"/>
            <a:ext cx="1181303" cy="1368153"/>
          </a:xfrm>
        </p:spPr>
      </p:pic>
      <p:sp>
        <p:nvSpPr>
          <p:cNvPr id="6" name="圓角矩形 5"/>
          <p:cNvSpPr/>
          <p:nvPr/>
        </p:nvSpPr>
        <p:spPr>
          <a:xfrm>
            <a:off x="2661441" y="188640"/>
            <a:ext cx="5328592" cy="9361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/>
              <a:t>精準目標、確保有效票</a:t>
            </a:r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329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                       </a:t>
            </a: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1163212" y="116632"/>
            <a:ext cx="6169502" cy="5314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rgbClr val="FF0000"/>
                </a:solidFill>
              </a:rPr>
              <a:t>選戰贏家  </a:t>
            </a:r>
            <a:r>
              <a:rPr lang="zh-TW" altLang="en-US" sz="2400" dirty="0" smtClean="0"/>
              <a:t>結合 </a:t>
            </a:r>
            <a:r>
              <a:rPr lang="en-US" altLang="zh-TW" sz="2400" dirty="0" smtClean="0">
                <a:solidFill>
                  <a:schemeClr val="accent6">
                    <a:lumMod val="75000"/>
                  </a:schemeClr>
                </a:solidFill>
              </a:rPr>
              <a:t>CALL CENTER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</a:rPr>
              <a:t> 電話拜票 </a:t>
            </a:r>
            <a:r>
              <a:rPr lang="zh-TW" altLang="en-US" sz="2400" dirty="0" smtClean="0"/>
              <a:t>流程</a:t>
            </a:r>
            <a:endParaRPr lang="zh-TW" altLang="en-US" sz="2400" dirty="0"/>
          </a:p>
        </p:txBody>
      </p:sp>
      <p:sp>
        <p:nvSpPr>
          <p:cNvPr id="5" name="圓角矩形 4"/>
          <p:cNvSpPr/>
          <p:nvPr/>
        </p:nvSpPr>
        <p:spPr>
          <a:xfrm>
            <a:off x="2267744" y="929077"/>
            <a:ext cx="1980220" cy="12757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/>
              <a:t>選戰贏家</a:t>
            </a:r>
            <a:endParaRPr lang="zh-TW" altLang="en-US" sz="3200" dirty="0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4297571" y="1172329"/>
            <a:ext cx="99450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475656" y="5085184"/>
            <a:ext cx="5976664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69" y="5229200"/>
            <a:ext cx="666750" cy="90086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99" y="5229200"/>
            <a:ext cx="666750" cy="86925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23" y="5229199"/>
            <a:ext cx="666750" cy="86925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7" y="5197585"/>
            <a:ext cx="666750" cy="900869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197584"/>
            <a:ext cx="666750" cy="90086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401815" y="6262856"/>
            <a:ext cx="3934381" cy="360039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4 </a:t>
            </a:r>
            <a:r>
              <a:rPr lang="zh-TW" altLang="en-US" dirty="0" smtClean="0"/>
              <a:t>執行電話拜票、紀錄反應分類</a:t>
            </a:r>
            <a:endParaRPr lang="zh-TW" altLang="en-US" dirty="0"/>
          </a:p>
        </p:txBody>
      </p:sp>
      <p:sp>
        <p:nvSpPr>
          <p:cNvPr id="18" name="流程圖: 磁碟 17"/>
          <p:cNvSpPr/>
          <p:nvPr/>
        </p:nvSpPr>
        <p:spPr>
          <a:xfrm>
            <a:off x="2444246" y="3218974"/>
            <a:ext cx="1853326" cy="936104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 18"/>
          <p:cNvSpPr/>
          <p:nvPr/>
        </p:nvSpPr>
        <p:spPr>
          <a:xfrm>
            <a:off x="2683038" y="3573016"/>
            <a:ext cx="1564925" cy="4644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000" dirty="0" smtClean="0"/>
              <a:t>          </a:t>
            </a:r>
            <a:r>
              <a:rPr lang="en-US" altLang="zh-TW" sz="1200" dirty="0" smtClean="0"/>
              <a:t>Call</a:t>
            </a:r>
            <a:r>
              <a:rPr lang="zh-TW" altLang="en-US" sz="1200" dirty="0" smtClean="0"/>
              <a:t> </a:t>
            </a:r>
            <a:r>
              <a:rPr lang="en-US" altLang="zh-TW" sz="1200" dirty="0" smtClean="0"/>
              <a:t>Center</a:t>
            </a:r>
            <a:r>
              <a:rPr lang="zh-TW" altLang="en-US" sz="1200" dirty="0" smtClean="0"/>
              <a:t> </a:t>
            </a:r>
            <a:endParaRPr lang="en-US" altLang="zh-TW" sz="1200" dirty="0"/>
          </a:p>
          <a:p>
            <a:r>
              <a:rPr lang="zh-TW" altLang="en-US" sz="1200" dirty="0" smtClean="0"/>
              <a:t>拜票系統及</a:t>
            </a:r>
            <a:r>
              <a:rPr lang="en-US" altLang="zh-TW" sz="1200" dirty="0" smtClean="0"/>
              <a:t> </a:t>
            </a:r>
            <a:r>
              <a:rPr lang="zh-TW" altLang="en-US" sz="1200" dirty="0" smtClean="0"/>
              <a:t>資料庫</a:t>
            </a:r>
            <a:endParaRPr lang="zh-TW" altLang="en-US" sz="1200" dirty="0"/>
          </a:p>
        </p:txBody>
      </p:sp>
      <p:cxnSp>
        <p:nvCxnSpPr>
          <p:cNvPr id="21" name="直線單箭頭接點 20"/>
          <p:cNvCxnSpPr/>
          <p:nvPr/>
        </p:nvCxnSpPr>
        <p:spPr>
          <a:xfrm>
            <a:off x="3664449" y="4155078"/>
            <a:ext cx="0" cy="865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3828714" y="4416957"/>
            <a:ext cx="1463366" cy="37290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 </a:t>
            </a:r>
            <a:r>
              <a:rPr lang="zh-TW" altLang="en-US" dirty="0" smtClean="0"/>
              <a:t>名單分配</a:t>
            </a:r>
            <a:endParaRPr lang="zh-TW" altLang="en-US" dirty="0"/>
          </a:p>
        </p:txBody>
      </p:sp>
      <p:cxnSp>
        <p:nvCxnSpPr>
          <p:cNvPr id="24" name="直線單箭頭接點 23"/>
          <p:cNvCxnSpPr/>
          <p:nvPr/>
        </p:nvCxnSpPr>
        <p:spPr>
          <a:xfrm flipV="1">
            <a:off x="2984946" y="4155078"/>
            <a:ext cx="0" cy="8656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76643" y="4382870"/>
            <a:ext cx="1906395" cy="37290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5 </a:t>
            </a:r>
            <a:r>
              <a:rPr lang="zh-TW" altLang="en-US" dirty="0" smtClean="0"/>
              <a:t>反應分類回寫</a:t>
            </a:r>
            <a:endParaRPr lang="zh-TW" altLang="en-US" dirty="0"/>
          </a:p>
        </p:txBody>
      </p:sp>
      <p:cxnSp>
        <p:nvCxnSpPr>
          <p:cNvPr id="31" name="直線單箭頭接點 30"/>
          <p:cNvCxnSpPr/>
          <p:nvPr/>
        </p:nvCxnSpPr>
        <p:spPr>
          <a:xfrm>
            <a:off x="3659423" y="2305207"/>
            <a:ext cx="0" cy="9137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828714" y="2575635"/>
            <a:ext cx="2529666" cy="37290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 </a:t>
            </a:r>
            <a:r>
              <a:rPr lang="zh-TW" altLang="en-US" dirty="0" smtClean="0"/>
              <a:t>電話名單寫入資料庫</a:t>
            </a:r>
            <a:endParaRPr lang="zh-TW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5307422" y="902810"/>
            <a:ext cx="2736304" cy="37290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 smtClean="0"/>
              <a:t> </a:t>
            </a:r>
            <a:r>
              <a:rPr lang="en-US" altLang="zh-TW" dirty="0" smtClean="0"/>
              <a:t>1a. </a:t>
            </a:r>
            <a:r>
              <a:rPr lang="zh-TW" altLang="en-US" dirty="0" smtClean="0"/>
              <a:t>選戰贏家資料庫名單</a:t>
            </a:r>
            <a:endParaRPr lang="zh-TW" altLang="en-US" dirty="0"/>
          </a:p>
        </p:txBody>
      </p:sp>
      <p:cxnSp>
        <p:nvCxnSpPr>
          <p:cNvPr id="38" name="直線單箭頭接點 37"/>
          <p:cNvCxnSpPr>
            <a:stCxn id="40" idx="1"/>
          </p:cNvCxnSpPr>
          <p:nvPr/>
        </p:nvCxnSpPr>
        <p:spPr>
          <a:xfrm flipH="1" flipV="1">
            <a:off x="4297572" y="1575782"/>
            <a:ext cx="99450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5292080" y="1389328"/>
            <a:ext cx="2448272" cy="37290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 smtClean="0"/>
              <a:t> </a:t>
            </a:r>
            <a:r>
              <a:rPr lang="en-US" altLang="zh-TW" dirty="0" smtClean="0"/>
              <a:t>1b. </a:t>
            </a:r>
            <a:r>
              <a:rPr lang="zh-TW" altLang="en-US" dirty="0" smtClean="0"/>
              <a:t>自</a:t>
            </a:r>
            <a:r>
              <a:rPr lang="zh-TW" altLang="en-US" dirty="0"/>
              <a:t>建</a:t>
            </a:r>
            <a:r>
              <a:rPr lang="zh-TW" altLang="en-US" dirty="0" smtClean="0"/>
              <a:t>資料庫名單</a:t>
            </a:r>
            <a:endParaRPr lang="zh-TW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5307422" y="1867664"/>
            <a:ext cx="2936986" cy="37290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1c. </a:t>
            </a:r>
            <a:r>
              <a:rPr lang="zh-TW" altLang="en-US" dirty="0"/>
              <a:t>電信</a:t>
            </a:r>
            <a:r>
              <a:rPr lang="zh-TW" altLang="en-US" dirty="0" smtClean="0"/>
              <a:t>業者掃號過濾名單</a:t>
            </a:r>
            <a:endParaRPr lang="zh-TW" altLang="en-US" dirty="0"/>
          </a:p>
        </p:txBody>
      </p:sp>
      <p:cxnSp>
        <p:nvCxnSpPr>
          <p:cNvPr id="47" name="直線單箭頭接點 46"/>
          <p:cNvCxnSpPr/>
          <p:nvPr/>
        </p:nvCxnSpPr>
        <p:spPr>
          <a:xfrm flipH="1" flipV="1">
            <a:off x="4297572" y="1948984"/>
            <a:ext cx="1009850" cy="5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/>
          <p:nvPr/>
        </p:nvCxnSpPr>
        <p:spPr>
          <a:xfrm flipV="1">
            <a:off x="2984946" y="2237418"/>
            <a:ext cx="0" cy="9137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956054" y="2575634"/>
            <a:ext cx="1800200" cy="37290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6</a:t>
            </a:r>
            <a:r>
              <a:rPr lang="zh-TW" altLang="en-US" dirty="0" smtClean="0"/>
              <a:t> 反應</a:t>
            </a:r>
            <a:r>
              <a:rPr lang="zh-TW" altLang="en-US" dirty="0"/>
              <a:t>分類回寫</a:t>
            </a:r>
          </a:p>
        </p:txBody>
      </p:sp>
      <p:sp>
        <p:nvSpPr>
          <p:cNvPr id="53" name="矩形 52"/>
          <p:cNvSpPr/>
          <p:nvPr/>
        </p:nvSpPr>
        <p:spPr>
          <a:xfrm>
            <a:off x="317321" y="1217570"/>
            <a:ext cx="1374359" cy="7164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smtClean="0"/>
              <a:t>1 </a:t>
            </a:r>
            <a:r>
              <a:rPr lang="zh-TW" altLang="en-US" dirty="0" smtClean="0"/>
              <a:t>選戰動員</a:t>
            </a:r>
            <a:endParaRPr lang="en-US" altLang="zh-TW" dirty="0" smtClean="0"/>
          </a:p>
          <a:p>
            <a:r>
              <a:rPr lang="en-US" altLang="zh-TW" dirty="0" smtClean="0"/>
              <a:t>2 </a:t>
            </a:r>
            <a:r>
              <a:rPr lang="zh-TW" altLang="en-US" dirty="0" smtClean="0"/>
              <a:t>長期經營</a:t>
            </a:r>
            <a:endParaRPr lang="zh-TW" altLang="en-US" dirty="0"/>
          </a:p>
        </p:txBody>
      </p:sp>
      <p:cxnSp>
        <p:nvCxnSpPr>
          <p:cNvPr id="55" name="直線單箭頭接點 54"/>
          <p:cNvCxnSpPr>
            <a:stCxn id="53" idx="3"/>
            <a:endCxn id="5" idx="1"/>
          </p:cNvCxnSpPr>
          <p:nvPr/>
        </p:nvCxnSpPr>
        <p:spPr>
          <a:xfrm flipV="1">
            <a:off x="1691680" y="1566971"/>
            <a:ext cx="576064" cy="881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73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945" y="2201095"/>
            <a:ext cx="5544616" cy="4627823"/>
          </a:xfrm>
        </p:spPr>
      </p:pic>
      <p:sp>
        <p:nvSpPr>
          <p:cNvPr id="6" name="圓角矩形 5"/>
          <p:cNvSpPr/>
          <p:nvPr/>
        </p:nvSpPr>
        <p:spPr>
          <a:xfrm>
            <a:off x="2915816" y="124636"/>
            <a:ext cx="4408745" cy="19442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從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選戰贏家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數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十種複合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條件索引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精準篩選出人脈電話名單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3" y="98617"/>
            <a:ext cx="2376264" cy="197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7272808" cy="5085184"/>
          </a:xfrm>
        </p:spPr>
      </p:pic>
      <p:sp>
        <p:nvSpPr>
          <p:cNvPr id="5" name="圓角矩形 4"/>
          <p:cNvSpPr/>
          <p:nvPr/>
        </p:nvSpPr>
        <p:spPr>
          <a:xfrm>
            <a:off x="2843808" y="212507"/>
            <a:ext cx="5400600" cy="12241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>
                <a:latin typeface="標楷體"/>
                <a:ea typeface="標楷體"/>
              </a:rPr>
              <a:t>《</a:t>
            </a:r>
            <a:r>
              <a:rPr lang="zh-TW" altLang="en-US" sz="4000" dirty="0" smtClean="0"/>
              <a:t>建置電話拜票事件</a:t>
            </a:r>
            <a:r>
              <a:rPr lang="en-US" altLang="zh-TW" sz="4000" dirty="0" smtClean="0">
                <a:latin typeface="新細明體"/>
                <a:ea typeface="新細明體"/>
              </a:rPr>
              <a:t>》</a:t>
            </a:r>
            <a:endParaRPr lang="zh-TW" altLang="en-US" sz="40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23" y="-161466"/>
            <a:ext cx="3718842" cy="253625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91528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8424936" cy="5112568"/>
          </a:xfrm>
        </p:spPr>
      </p:pic>
      <p:sp>
        <p:nvSpPr>
          <p:cNvPr id="5" name="圓角矩形 4"/>
          <p:cNvSpPr/>
          <p:nvPr/>
        </p:nvSpPr>
        <p:spPr>
          <a:xfrm>
            <a:off x="2771800" y="260648"/>
            <a:ext cx="4968552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600" dirty="0"/>
              <a:t>輕鬆</a:t>
            </a:r>
            <a:r>
              <a:rPr lang="zh-TW" altLang="en-US" sz="3600" dirty="0" smtClean="0"/>
              <a:t>操作，簡便分類</a:t>
            </a:r>
            <a:endParaRPr lang="zh-TW" altLang="en-US" sz="36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4624"/>
            <a:ext cx="1944216" cy="136815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71600" y="3861048"/>
            <a:ext cx="540060" cy="20882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835696" y="3861048"/>
            <a:ext cx="540060" cy="20882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491880" y="4221088"/>
            <a:ext cx="540060" cy="288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439891" y="4905164"/>
            <a:ext cx="540060" cy="288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419872" y="3840377"/>
            <a:ext cx="540060" cy="288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0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81" y="0"/>
            <a:ext cx="6034617" cy="5040560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51" y="1700808"/>
            <a:ext cx="5260353" cy="472514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7" y="-72577"/>
            <a:ext cx="2232248" cy="180019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27584" y="2924944"/>
            <a:ext cx="720080" cy="11384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444208" y="1484784"/>
            <a:ext cx="720080" cy="136815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47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2483768" y="203043"/>
            <a:ext cx="6040614" cy="22898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善用科技開發有效票</a:t>
            </a:r>
            <a:endParaRPr lang="en-US" altLang="zh-TW" sz="4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1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32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選區自動掃號 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語音推播</a:t>
            </a:r>
            <a:endParaRPr lang="en-US" altLang="zh-TW" sz="32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支持屬性分析 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電話拜票</a:t>
            </a:r>
            <a:endParaRPr lang="en-US" altLang="zh-TW" sz="3200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10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208236" y="2708920"/>
            <a:ext cx="8935764" cy="39604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en-US" altLang="zh-TW" sz="2800" dirty="0" smtClean="0"/>
              <a:t>1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錄製</a:t>
            </a:r>
            <a:r>
              <a:rPr lang="en-US" altLang="zh-TW" sz="2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30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秒懇託拜票語音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檔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指定選區範圍，系統掃號篩選出有效電話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語音播送及反應分析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4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依接通話持續時間，自訂反應分類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如 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1~10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秒，反對者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; 11 ~ 20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秒，中立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; 21~30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秒，支持者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5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透過真人電話拜票，務實過濾出支持者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> 6 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分類回寫資料庫，運用於選戰動員及基層互動經營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7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掌握選戰節奏、彈性因應補強、確保高票勝出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82638" y="533898"/>
            <a:ext cx="2141911" cy="15700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全面過濾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聚焦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動員</a:t>
            </a:r>
          </a:p>
        </p:txBody>
      </p:sp>
    </p:spTree>
    <p:extLst>
      <p:ext uri="{BB962C8B-B14F-4D97-AF65-F5344CB8AC3E}">
        <p14:creationId xmlns:p14="http://schemas.microsoft.com/office/powerpoint/2010/main" val="44918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2889691" y="1124744"/>
            <a:ext cx="5544616" cy="129614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預祝 高票勝選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2460575" cy="2448272"/>
          </a:xfrm>
          <a:prstGeom prst="rect">
            <a:avLst/>
          </a:prstGeom>
        </p:spPr>
      </p:pic>
      <p:sp>
        <p:nvSpPr>
          <p:cNvPr id="7" name="圓角矩形 6"/>
          <p:cNvSpPr/>
          <p:nvPr/>
        </p:nvSpPr>
        <p:spPr>
          <a:xfrm>
            <a:off x="131031" y="4084850"/>
            <a:ext cx="5530968" cy="24482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宸緯資訊有限公司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2300"/>
              </a:lnSpc>
            </a:pPr>
            <a:endParaRPr lang="en-US" altLang="zh-TW" dirty="0"/>
          </a:p>
          <a:p>
            <a:pPr algn="ctr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服務專線 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: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05-5351189</a:t>
            </a:r>
          </a:p>
          <a:p>
            <a:pPr algn="ctr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張詎</a:t>
            </a:r>
            <a:r>
              <a:rPr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瓏 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(ABC) 0933-499439</a:t>
            </a:r>
          </a:p>
          <a:p>
            <a:pPr algn="ctr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TW" sz="2400" dirty="0" smtClean="0"/>
              <a:t>Website: </a:t>
            </a:r>
            <a:r>
              <a:rPr lang="en-US" altLang="zh-TW" sz="2400" dirty="0" smtClean="0">
                <a:hlinkClick r:id="rId3"/>
              </a:rPr>
              <a:t>www.lifememo.com.tw</a:t>
            </a:r>
            <a:endParaRPr lang="en-US" altLang="zh-TW" sz="2400" dirty="0" smtClean="0"/>
          </a:p>
          <a:p>
            <a:pPr algn="ctr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TW" sz="2400" dirty="0" smtClean="0"/>
          </a:p>
          <a:p>
            <a:pPr algn="ctr">
              <a:lnSpc>
                <a:spcPts val="2300"/>
              </a:lnSpc>
            </a:pP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84850"/>
            <a:ext cx="3456384" cy="244827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01336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406</Words>
  <Application>Microsoft Office PowerPoint</Application>
  <PresentationFormat>如螢幕大小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ABC</dc:creator>
  <cp:lastModifiedBy>ABC</cp:lastModifiedBy>
  <cp:revision>85</cp:revision>
  <dcterms:created xsi:type="dcterms:W3CDTF">2018-06-21T06:19:28Z</dcterms:created>
  <dcterms:modified xsi:type="dcterms:W3CDTF">2018-07-19T09:34:49Z</dcterms:modified>
</cp:coreProperties>
</file>